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56" r:id="rId2"/>
  </p:sldIdLst>
  <p:sldSz cx="6858000" cy="9144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1"/>
  </p:normalViewPr>
  <p:slideViewPr>
    <p:cSldViewPr snapToGrid="0" snapToObjects="1">
      <p:cViewPr>
        <p:scale>
          <a:sx n="90" d="100"/>
          <a:sy n="90" d="100"/>
        </p:scale>
        <p:origin x="2920" y="-96"/>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FF312B-8F16-4E28-8EAE-76E74293760D}" type="datetimeFigureOut">
              <a:rPr lang="en-US"/>
              <a:t>4/9/17</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195D63-0AAD-46CE-8E9B-05B46ABEC3D3}" type="slidenum">
              <a:rPr lang="en-US"/>
              <a:t>‹nr.›</a:t>
            </a:fld>
            <a:endParaRPr lang="en-US"/>
          </a:p>
        </p:txBody>
      </p:sp>
    </p:spTree>
    <p:extLst>
      <p:ext uri="{BB962C8B-B14F-4D97-AF65-F5344CB8AC3E}">
        <p14:creationId xmlns:p14="http://schemas.microsoft.com/office/powerpoint/2010/main" val="4060646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195D63-0AAD-46CE-8E9B-05B46ABEC3D3}" type="slidenum">
              <a:rPr lang="en-US"/>
              <a:t>1</a:t>
            </a:fld>
            <a:endParaRPr lang="en-US"/>
          </a:p>
        </p:txBody>
      </p:sp>
    </p:spTree>
    <p:extLst>
      <p:ext uri="{BB962C8B-B14F-4D97-AF65-F5344CB8AC3E}">
        <p14:creationId xmlns:p14="http://schemas.microsoft.com/office/powerpoint/2010/main" val="2672800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nl-NL"/>
              <a:t>Titelstijl van model bewerken</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 om de ondertitelstijl van het model te bewerken</a:t>
            </a:r>
            <a:endParaRPr lang="en-US" dirty="0"/>
          </a:p>
        </p:txBody>
      </p:sp>
      <p:sp>
        <p:nvSpPr>
          <p:cNvPr id="4" name="Date Placeholder 3"/>
          <p:cNvSpPr>
            <a:spLocks noGrp="1"/>
          </p:cNvSpPr>
          <p:nvPr>
            <p:ph type="dt" sz="half" idx="10"/>
          </p:nvPr>
        </p:nvSpPr>
        <p:spPr/>
        <p:txBody>
          <a:bodyPr/>
          <a:lstStyle/>
          <a:p>
            <a:fld id="{7972710C-00EF-FB43-92FF-9730D941A4CD}" type="datetimeFigureOut">
              <a:rPr lang="nl-NL" smtClean="0"/>
              <a:t>09-04-17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5C5AE66-A66C-DE49-BFB1-2AAA531123F1}" type="slidenum">
              <a:rPr lang="nl-NL" smtClean="0"/>
              <a:t>‹nr.›</a:t>
            </a:fld>
            <a:endParaRPr lang="nl-NL"/>
          </a:p>
        </p:txBody>
      </p:sp>
    </p:spTree>
    <p:extLst>
      <p:ext uri="{BB962C8B-B14F-4D97-AF65-F5344CB8AC3E}">
        <p14:creationId xmlns:p14="http://schemas.microsoft.com/office/powerpoint/2010/main" val="151636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Titelstijl van model bewerken</a:t>
            </a:r>
            <a:endParaRPr lang="en-US" dirty="0"/>
          </a:p>
        </p:txBody>
      </p:sp>
      <p:sp>
        <p:nvSpPr>
          <p:cNvPr id="3" name="Vertical Text Placeholder 2"/>
          <p:cNvSpPr>
            <a:spLocks noGrp="1"/>
          </p:cNvSpPr>
          <p:nvPr>
            <p:ph type="body" orient="vert" idx="1"/>
          </p:nvPr>
        </p:nvSpPr>
        <p:spPr/>
        <p:txBody>
          <a:bodyPr vert="eaVert"/>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7972710C-00EF-FB43-92FF-9730D941A4CD}" type="datetimeFigureOut">
              <a:rPr lang="nl-NL" smtClean="0"/>
              <a:t>09-04-17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5C5AE66-A66C-DE49-BFB1-2AAA531123F1}" type="slidenum">
              <a:rPr lang="nl-NL" smtClean="0"/>
              <a:t>‹nr.›</a:t>
            </a:fld>
            <a:endParaRPr lang="nl-NL"/>
          </a:p>
        </p:txBody>
      </p:sp>
    </p:spTree>
    <p:extLst>
      <p:ext uri="{BB962C8B-B14F-4D97-AF65-F5344CB8AC3E}">
        <p14:creationId xmlns:p14="http://schemas.microsoft.com/office/powerpoint/2010/main" val="2051211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nl-NL"/>
              <a:t>Titelstijl van model bewerken</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7972710C-00EF-FB43-92FF-9730D941A4CD}" type="datetimeFigureOut">
              <a:rPr lang="nl-NL" smtClean="0"/>
              <a:t>09-04-17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5C5AE66-A66C-DE49-BFB1-2AAA531123F1}" type="slidenum">
              <a:rPr lang="nl-NL" smtClean="0"/>
              <a:t>‹nr.›</a:t>
            </a:fld>
            <a:endParaRPr lang="nl-NL"/>
          </a:p>
        </p:txBody>
      </p:sp>
    </p:spTree>
    <p:extLst>
      <p:ext uri="{BB962C8B-B14F-4D97-AF65-F5344CB8AC3E}">
        <p14:creationId xmlns:p14="http://schemas.microsoft.com/office/powerpoint/2010/main" val="1158392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Titelstijl van model bewerken</a:t>
            </a:r>
            <a:endParaRPr lang="en-US" dirty="0"/>
          </a:p>
        </p:txBody>
      </p:sp>
      <p:sp>
        <p:nvSpPr>
          <p:cNvPr id="3" name="Content Placeholder 2"/>
          <p:cNvSpPr>
            <a:spLocks noGrp="1"/>
          </p:cNvSpPr>
          <p:nvPr>
            <p:ph idx="1"/>
          </p:nvPr>
        </p:nvSpPr>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7972710C-00EF-FB43-92FF-9730D941A4CD}" type="datetimeFigureOut">
              <a:rPr lang="nl-NL" smtClean="0"/>
              <a:t>09-04-17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5C5AE66-A66C-DE49-BFB1-2AAA531123F1}" type="slidenum">
              <a:rPr lang="nl-NL" smtClean="0"/>
              <a:t>‹nr.›</a:t>
            </a:fld>
            <a:endParaRPr lang="nl-NL"/>
          </a:p>
        </p:txBody>
      </p:sp>
    </p:spTree>
    <p:extLst>
      <p:ext uri="{BB962C8B-B14F-4D97-AF65-F5344CB8AC3E}">
        <p14:creationId xmlns:p14="http://schemas.microsoft.com/office/powerpoint/2010/main" val="1645941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nl-NL"/>
              <a:t>Titelstijl van model bewerken</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l-NL"/>
              <a:t>Klik om de tekststijl van het model te bewerken</a:t>
            </a:r>
          </a:p>
        </p:txBody>
      </p:sp>
      <p:sp>
        <p:nvSpPr>
          <p:cNvPr id="4" name="Date Placeholder 3"/>
          <p:cNvSpPr>
            <a:spLocks noGrp="1"/>
          </p:cNvSpPr>
          <p:nvPr>
            <p:ph type="dt" sz="half" idx="10"/>
          </p:nvPr>
        </p:nvSpPr>
        <p:spPr/>
        <p:txBody>
          <a:bodyPr/>
          <a:lstStyle/>
          <a:p>
            <a:fld id="{7972710C-00EF-FB43-92FF-9730D941A4CD}" type="datetimeFigureOut">
              <a:rPr lang="nl-NL" smtClean="0"/>
              <a:t>09-04-17</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5C5AE66-A66C-DE49-BFB1-2AAA531123F1}" type="slidenum">
              <a:rPr lang="nl-NL" smtClean="0"/>
              <a:t>‹nr.›</a:t>
            </a:fld>
            <a:endParaRPr lang="nl-NL"/>
          </a:p>
        </p:txBody>
      </p:sp>
    </p:spTree>
    <p:extLst>
      <p:ext uri="{BB962C8B-B14F-4D97-AF65-F5344CB8AC3E}">
        <p14:creationId xmlns:p14="http://schemas.microsoft.com/office/powerpoint/2010/main" val="1594000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Titelstijl van model bewerken</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7972710C-00EF-FB43-92FF-9730D941A4CD}" type="datetimeFigureOut">
              <a:rPr lang="nl-NL" smtClean="0"/>
              <a:t>09-04-17</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5C5AE66-A66C-DE49-BFB1-2AAA531123F1}" type="slidenum">
              <a:rPr lang="nl-NL" smtClean="0"/>
              <a:t>‹nr.›</a:t>
            </a:fld>
            <a:endParaRPr lang="nl-NL"/>
          </a:p>
        </p:txBody>
      </p:sp>
    </p:spTree>
    <p:extLst>
      <p:ext uri="{BB962C8B-B14F-4D97-AF65-F5344CB8AC3E}">
        <p14:creationId xmlns:p14="http://schemas.microsoft.com/office/powerpoint/2010/main" val="509402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nl-NL"/>
              <a:t>Titelstijl van model bewerken</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 om de tekststijl van het model te bewerken</a:t>
            </a:r>
          </a:p>
        </p:txBody>
      </p:sp>
      <p:sp>
        <p:nvSpPr>
          <p:cNvPr id="4" name="Content Placeholder 3"/>
          <p:cNvSpPr>
            <a:spLocks noGrp="1"/>
          </p:cNvSpPr>
          <p:nvPr>
            <p:ph sz="half" idx="2"/>
          </p:nvPr>
        </p:nvSpPr>
        <p:spPr>
          <a:xfrm>
            <a:off x="472381" y="3340100"/>
            <a:ext cx="2901255" cy="4912784"/>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Klik om de tekststijl van het model te bewerken</a:t>
            </a:r>
          </a:p>
        </p:txBody>
      </p:sp>
      <p:sp>
        <p:nvSpPr>
          <p:cNvPr id="6" name="Content Placeholder 5"/>
          <p:cNvSpPr>
            <a:spLocks noGrp="1"/>
          </p:cNvSpPr>
          <p:nvPr>
            <p:ph sz="quarter" idx="4"/>
          </p:nvPr>
        </p:nvSpPr>
        <p:spPr>
          <a:xfrm>
            <a:off x="3471863" y="3340100"/>
            <a:ext cx="2915543" cy="4912784"/>
          </a:xfrm>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7972710C-00EF-FB43-92FF-9730D941A4CD}" type="datetimeFigureOut">
              <a:rPr lang="nl-NL" smtClean="0"/>
              <a:t>09-04-17</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45C5AE66-A66C-DE49-BFB1-2AAA531123F1}" type="slidenum">
              <a:rPr lang="nl-NL" smtClean="0"/>
              <a:t>‹nr.›</a:t>
            </a:fld>
            <a:endParaRPr lang="nl-NL"/>
          </a:p>
        </p:txBody>
      </p:sp>
    </p:spTree>
    <p:extLst>
      <p:ext uri="{BB962C8B-B14F-4D97-AF65-F5344CB8AC3E}">
        <p14:creationId xmlns:p14="http://schemas.microsoft.com/office/powerpoint/2010/main" val="1666370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Titelstijl van model bewerken</a:t>
            </a:r>
            <a:endParaRPr lang="en-US" dirty="0"/>
          </a:p>
        </p:txBody>
      </p:sp>
      <p:sp>
        <p:nvSpPr>
          <p:cNvPr id="3" name="Date Placeholder 2"/>
          <p:cNvSpPr>
            <a:spLocks noGrp="1"/>
          </p:cNvSpPr>
          <p:nvPr>
            <p:ph type="dt" sz="half" idx="10"/>
          </p:nvPr>
        </p:nvSpPr>
        <p:spPr/>
        <p:txBody>
          <a:bodyPr/>
          <a:lstStyle/>
          <a:p>
            <a:fld id="{7972710C-00EF-FB43-92FF-9730D941A4CD}" type="datetimeFigureOut">
              <a:rPr lang="nl-NL" smtClean="0"/>
              <a:t>09-04-17</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45C5AE66-A66C-DE49-BFB1-2AAA531123F1}" type="slidenum">
              <a:rPr lang="nl-NL" smtClean="0"/>
              <a:t>‹nr.›</a:t>
            </a:fld>
            <a:endParaRPr lang="nl-NL"/>
          </a:p>
        </p:txBody>
      </p:sp>
    </p:spTree>
    <p:extLst>
      <p:ext uri="{BB962C8B-B14F-4D97-AF65-F5344CB8AC3E}">
        <p14:creationId xmlns:p14="http://schemas.microsoft.com/office/powerpoint/2010/main" val="1353811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72710C-00EF-FB43-92FF-9730D941A4CD}" type="datetimeFigureOut">
              <a:rPr lang="nl-NL" smtClean="0"/>
              <a:t>09-04-17</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45C5AE66-A66C-DE49-BFB1-2AAA531123F1}" type="slidenum">
              <a:rPr lang="nl-NL" smtClean="0"/>
              <a:t>‹nr.›</a:t>
            </a:fld>
            <a:endParaRPr lang="nl-NL"/>
          </a:p>
        </p:txBody>
      </p:sp>
    </p:spTree>
    <p:extLst>
      <p:ext uri="{BB962C8B-B14F-4D97-AF65-F5344CB8AC3E}">
        <p14:creationId xmlns:p14="http://schemas.microsoft.com/office/powerpoint/2010/main" val="925363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nl-NL"/>
              <a:t>Titelstijl van model bewerken</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 om de tekststijl van het model te bewerken</a:t>
            </a:r>
          </a:p>
        </p:txBody>
      </p:sp>
      <p:sp>
        <p:nvSpPr>
          <p:cNvPr id="5" name="Date Placeholder 4"/>
          <p:cNvSpPr>
            <a:spLocks noGrp="1"/>
          </p:cNvSpPr>
          <p:nvPr>
            <p:ph type="dt" sz="half" idx="10"/>
          </p:nvPr>
        </p:nvSpPr>
        <p:spPr/>
        <p:txBody>
          <a:bodyPr/>
          <a:lstStyle/>
          <a:p>
            <a:fld id="{7972710C-00EF-FB43-92FF-9730D941A4CD}" type="datetimeFigureOut">
              <a:rPr lang="nl-NL" smtClean="0"/>
              <a:t>09-04-17</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5C5AE66-A66C-DE49-BFB1-2AAA531123F1}" type="slidenum">
              <a:rPr lang="nl-NL" smtClean="0"/>
              <a:t>‹nr.›</a:t>
            </a:fld>
            <a:endParaRPr lang="nl-NL"/>
          </a:p>
        </p:txBody>
      </p:sp>
    </p:spTree>
    <p:extLst>
      <p:ext uri="{BB962C8B-B14F-4D97-AF65-F5344CB8AC3E}">
        <p14:creationId xmlns:p14="http://schemas.microsoft.com/office/powerpoint/2010/main" val="504445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nl-NL"/>
              <a:t>Titelstijl van model bewerken</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nl-NL"/>
              <a:t>Sleep de afbeelding naar de tijdelijke aanduiding of klik op het pictogram als u een afbeelding wilt toevoegen</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Klik om de tekststijl van het model te bewerken</a:t>
            </a:r>
          </a:p>
        </p:txBody>
      </p:sp>
      <p:sp>
        <p:nvSpPr>
          <p:cNvPr id="5" name="Date Placeholder 4"/>
          <p:cNvSpPr>
            <a:spLocks noGrp="1"/>
          </p:cNvSpPr>
          <p:nvPr>
            <p:ph type="dt" sz="half" idx="10"/>
          </p:nvPr>
        </p:nvSpPr>
        <p:spPr/>
        <p:txBody>
          <a:bodyPr/>
          <a:lstStyle/>
          <a:p>
            <a:fld id="{7972710C-00EF-FB43-92FF-9730D941A4CD}" type="datetimeFigureOut">
              <a:rPr lang="nl-NL" smtClean="0"/>
              <a:t>09-04-17</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5C5AE66-A66C-DE49-BFB1-2AAA531123F1}" type="slidenum">
              <a:rPr lang="nl-NL" smtClean="0"/>
              <a:t>‹nr.›</a:t>
            </a:fld>
            <a:endParaRPr lang="nl-NL"/>
          </a:p>
        </p:txBody>
      </p:sp>
    </p:spTree>
    <p:extLst>
      <p:ext uri="{BB962C8B-B14F-4D97-AF65-F5344CB8AC3E}">
        <p14:creationId xmlns:p14="http://schemas.microsoft.com/office/powerpoint/2010/main" val="209151327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nl-NL"/>
              <a:t>Titelstijl van model bewerken</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7972710C-00EF-FB43-92FF-9730D941A4CD}" type="datetimeFigureOut">
              <a:rPr lang="nl-NL" smtClean="0"/>
              <a:t>09-04-17</a:t>
            </a:fld>
            <a:endParaRPr lang="nl-NL"/>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5C5AE66-A66C-DE49-BFB1-2AAA531123F1}" type="slidenum">
              <a:rPr lang="nl-NL" smtClean="0"/>
              <a:t>‹nr.›</a:t>
            </a:fld>
            <a:endParaRPr lang="nl-NL"/>
          </a:p>
        </p:txBody>
      </p:sp>
    </p:spTree>
    <p:extLst>
      <p:ext uri="{BB962C8B-B14F-4D97-AF65-F5344CB8AC3E}">
        <p14:creationId xmlns:p14="http://schemas.microsoft.com/office/powerpoint/2010/main" val="5601665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ogle.nl/url?sa=i&amp;rct=j&amp;q=&amp;esrc=s&amp;source=images&amp;cd=&amp;cad=rja&amp;uact=8&amp;ved=0ahUKEwi2kZCEgY3TAhWBSRoKHQMxC1gQjRwIBw&amp;url=http://www.inkoopplatformgroningen.nl/content/5/Hanzehogeschool/Hanzehogeschool.html&amp;psig=AFQjCNE59gTooHFjDUz72gjg5f8i3002TQ&amp;ust=1491471116150768" TargetMode="External"/><Relationship Id="rId4" Type="http://schemas.openxmlformats.org/officeDocument/2006/relationships/image" Target="../media/image1.jpeg"/><Relationship Id="rId5" Type="http://schemas.openxmlformats.org/officeDocument/2006/relationships/hyperlink" Target="https://www.google.nl/url?sa=i&amp;rct=j&amp;q=&amp;esrc=s&amp;source=images&amp;cd=&amp;cad=rja&amp;uact=8&amp;ved=0ahUKEwja_KecgY3TAhUHPBoKHWXXCXoQjRwIBw&amp;url=https://www.scorenvoorgezondheidheerenveen.nl/&amp;psig=AFQjCNH9--_8f-fKw_NYAOLc68D-qVkbUQ&amp;ust=1491471167431718" TargetMode="External"/><Relationship Id="rId6" Type="http://schemas.openxmlformats.org/officeDocument/2006/relationships/image" Target="../media/image2.png"/><Relationship Id="rId7" Type="http://schemas.openxmlformats.org/officeDocument/2006/relationships/hyperlink" Target="https://www.google.nl/url?sa=i&amp;rct=j&amp;q=&amp;esrc=s&amp;source=images&amp;cd=&amp;cad=rja&amp;uact=8&amp;ved=0ahUKEwjx_te8gY3TAhUCLhoKHf3BC1gQjRwIBw&amp;url=https://twitter.com/ggdfryslan&amp;bvm=bv.151426398,d.d2s&amp;psig=AFQjCNHJsmXUJlOBfF-Xa_4T8LVNrdzgzA&amp;ust=1491471207825429" TargetMode="External"/><Relationship Id="rId8" Type="http://schemas.openxmlformats.org/officeDocument/2006/relationships/image" Target="../media/image3.jpeg"/><Relationship Id="rId9" Type="http://schemas.openxmlformats.org/officeDocument/2006/relationships/image" Target="../media/image4.png"/><Relationship Id="rId10" Type="http://schemas.openxmlformats.org/officeDocument/2006/relationships/image" Target="../media/image5.pn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p:cNvSpPr txBox="1"/>
          <p:nvPr/>
        </p:nvSpPr>
        <p:spPr>
          <a:xfrm>
            <a:off x="171450" y="114984"/>
            <a:ext cx="6457950" cy="646331"/>
          </a:xfrm>
          <a:prstGeom prst="rect">
            <a:avLst/>
          </a:prstGeom>
          <a:solidFill>
            <a:schemeClr val="accent1">
              <a:lumMod val="75000"/>
            </a:schemeClr>
          </a:solidFill>
        </p:spPr>
        <p:txBody>
          <a:bodyPr wrap="square" rtlCol="0">
            <a:spAutoFit/>
          </a:bodyPr>
          <a:lstStyle/>
          <a:p>
            <a:pPr algn="ctr"/>
            <a:r>
              <a:rPr lang="nl-NL" b="1" dirty="0">
                <a:solidFill>
                  <a:schemeClr val="bg1"/>
                </a:solidFill>
              </a:rPr>
              <a:t>Hoe draagt het project Scoren voor Gezondheid Heerenveen bij aan kinderen op gezond gewicht in de gemeente Heerenveen ?</a:t>
            </a:r>
          </a:p>
        </p:txBody>
      </p:sp>
      <p:pic>
        <p:nvPicPr>
          <p:cNvPr id="8" name="Afbeelding 7" descr="Afbeeldingsresultaat voor hanzehogeschool">
            <a:hlinkClick r:id="rId3" tgtFrame="&quot;_blank&quot;"/>
          </p:cNvPr>
          <p:cNvPicPr/>
          <p:nvPr/>
        </p:nvPicPr>
        <p:blipFill>
          <a:blip r:embed="rId4">
            <a:extLst>
              <a:ext uri="{28A0092B-C50C-407E-A947-70E740481C1C}">
                <a14:useLocalDpi xmlns:a14="http://schemas.microsoft.com/office/drawing/2010/main" val="0"/>
              </a:ext>
            </a:extLst>
          </a:blip>
          <a:srcRect/>
          <a:stretch>
            <a:fillRect/>
          </a:stretch>
        </p:blipFill>
        <p:spPr bwMode="auto">
          <a:xfrm>
            <a:off x="2165055" y="8042104"/>
            <a:ext cx="2562227" cy="968271"/>
          </a:xfrm>
          <a:prstGeom prst="rect">
            <a:avLst/>
          </a:prstGeom>
          <a:noFill/>
          <a:ln>
            <a:noFill/>
          </a:ln>
        </p:spPr>
      </p:pic>
      <p:pic>
        <p:nvPicPr>
          <p:cNvPr id="9" name="Afbeelding 8" descr="Afbeeldingsresultaat voor scoren voor gezondheid heerenveen">
            <a:hlinkClick r:id="rId5" tgtFrame="&quot;_blank&quot;"/>
          </p:cNvPr>
          <p:cNvPicPr/>
          <p:nvPr/>
        </p:nvPicPr>
        <p:blipFill>
          <a:blip r:embed="rId6">
            <a:extLst>
              <a:ext uri="{28A0092B-C50C-407E-A947-70E740481C1C}">
                <a14:useLocalDpi xmlns:a14="http://schemas.microsoft.com/office/drawing/2010/main" val="0"/>
              </a:ext>
            </a:extLst>
          </a:blip>
          <a:srcRect/>
          <a:stretch>
            <a:fillRect/>
          </a:stretch>
        </p:blipFill>
        <p:spPr bwMode="auto">
          <a:xfrm>
            <a:off x="461962" y="7988625"/>
            <a:ext cx="1534403" cy="980236"/>
          </a:xfrm>
          <a:prstGeom prst="rect">
            <a:avLst/>
          </a:prstGeom>
          <a:noFill/>
          <a:ln>
            <a:noFill/>
          </a:ln>
        </p:spPr>
      </p:pic>
      <p:pic>
        <p:nvPicPr>
          <p:cNvPr id="10" name="Afbeelding 9" descr="Afbeeldingsresultaat voor ggd fryslan">
            <a:hlinkClick r:id="rId7" tgtFrame="&quot;_blank&quot;"/>
          </p:cNvPr>
          <p:cNvPicPr/>
          <p:nvPr/>
        </p:nvPicPr>
        <p:blipFill>
          <a:blip r:embed="rId8">
            <a:extLst>
              <a:ext uri="{28A0092B-C50C-407E-A947-70E740481C1C}">
                <a14:useLocalDpi xmlns:a14="http://schemas.microsoft.com/office/drawing/2010/main" val="0"/>
              </a:ext>
            </a:extLst>
          </a:blip>
          <a:srcRect/>
          <a:stretch>
            <a:fillRect/>
          </a:stretch>
        </p:blipFill>
        <p:spPr bwMode="auto">
          <a:xfrm>
            <a:off x="4664869" y="8156945"/>
            <a:ext cx="1624012" cy="805082"/>
          </a:xfrm>
          <a:prstGeom prst="rect">
            <a:avLst/>
          </a:prstGeom>
          <a:noFill/>
          <a:ln>
            <a:noFill/>
          </a:ln>
        </p:spPr>
      </p:pic>
      <p:sp>
        <p:nvSpPr>
          <p:cNvPr id="13" name="Tekstvak 12"/>
          <p:cNvSpPr txBox="1"/>
          <p:nvPr/>
        </p:nvSpPr>
        <p:spPr>
          <a:xfrm>
            <a:off x="182520" y="800100"/>
            <a:ext cx="6446880" cy="368300"/>
          </a:xfrm>
          <a:prstGeom prst="rect">
            <a:avLst/>
          </a:prstGeom>
          <a:solidFill>
            <a:schemeClr val="accent1">
              <a:lumMod val="75000"/>
            </a:schemeClr>
          </a:solidFill>
        </p:spPr>
        <p:txBody>
          <a:bodyPr wrap="square" rtlCol="0">
            <a:spAutoFit/>
          </a:bodyPr>
          <a:lstStyle/>
          <a:p>
            <a:pPr algn="ctr"/>
            <a:r>
              <a:rPr lang="nl-NL" dirty="0" err="1">
                <a:solidFill>
                  <a:schemeClr val="bg1"/>
                </a:solidFill>
              </a:rPr>
              <a:t>Jacko</a:t>
            </a:r>
            <a:r>
              <a:rPr lang="nl-NL" dirty="0">
                <a:solidFill>
                  <a:schemeClr val="bg1"/>
                </a:solidFill>
              </a:rPr>
              <a:t> Blaauw, Joran </a:t>
            </a:r>
            <a:r>
              <a:rPr lang="nl-NL" dirty="0" err="1">
                <a:solidFill>
                  <a:schemeClr val="bg1"/>
                </a:solidFill>
              </a:rPr>
              <a:t>Fonville</a:t>
            </a:r>
            <a:r>
              <a:rPr lang="nl-NL" dirty="0">
                <a:solidFill>
                  <a:schemeClr val="bg1"/>
                </a:solidFill>
              </a:rPr>
              <a:t> &amp; Melvin Brouwer</a:t>
            </a:r>
          </a:p>
        </p:txBody>
      </p:sp>
      <p:sp>
        <p:nvSpPr>
          <p:cNvPr id="14" name="Tekstvak 13"/>
          <p:cNvSpPr txBox="1"/>
          <p:nvPr/>
        </p:nvSpPr>
        <p:spPr>
          <a:xfrm>
            <a:off x="693988" y="1342090"/>
            <a:ext cx="1810440" cy="369887"/>
          </a:xfrm>
          <a:prstGeom prst="rect">
            <a:avLst/>
          </a:prstGeom>
          <a:solidFill>
            <a:srgbClr val="0070C0"/>
          </a:solidFill>
        </p:spPr>
        <p:txBody>
          <a:bodyPr wrap="square" rtlCol="0">
            <a:spAutoFit/>
          </a:bodyPr>
          <a:lstStyle/>
          <a:p>
            <a:pPr algn="ctr"/>
            <a:r>
              <a:rPr lang="nl-NL" dirty="0">
                <a:solidFill>
                  <a:schemeClr val="bg1"/>
                </a:solidFill>
              </a:rPr>
              <a:t>Aanleiding</a:t>
            </a:r>
          </a:p>
        </p:txBody>
      </p:sp>
      <p:sp>
        <p:nvSpPr>
          <p:cNvPr id="15" name="Tekstvak 14"/>
          <p:cNvSpPr txBox="1"/>
          <p:nvPr/>
        </p:nvSpPr>
        <p:spPr>
          <a:xfrm>
            <a:off x="693988" y="3374480"/>
            <a:ext cx="1776411" cy="369332"/>
          </a:xfrm>
          <a:prstGeom prst="rect">
            <a:avLst/>
          </a:prstGeom>
          <a:solidFill>
            <a:srgbClr val="0070C0"/>
          </a:solidFill>
        </p:spPr>
        <p:txBody>
          <a:bodyPr wrap="square" rtlCol="0">
            <a:spAutoFit/>
          </a:bodyPr>
          <a:lstStyle/>
          <a:p>
            <a:pPr algn="ctr"/>
            <a:r>
              <a:rPr lang="nl-NL" dirty="0">
                <a:solidFill>
                  <a:schemeClr val="bg1"/>
                </a:solidFill>
              </a:rPr>
              <a:t>Doel</a:t>
            </a:r>
          </a:p>
        </p:txBody>
      </p:sp>
      <p:sp>
        <p:nvSpPr>
          <p:cNvPr id="16" name="Tekstvak 15"/>
          <p:cNvSpPr txBox="1"/>
          <p:nvPr/>
        </p:nvSpPr>
        <p:spPr>
          <a:xfrm>
            <a:off x="585314" y="4570326"/>
            <a:ext cx="1885085" cy="369887"/>
          </a:xfrm>
          <a:prstGeom prst="rect">
            <a:avLst/>
          </a:prstGeom>
          <a:solidFill>
            <a:srgbClr val="0070C0"/>
          </a:solidFill>
        </p:spPr>
        <p:txBody>
          <a:bodyPr wrap="square" rtlCol="0">
            <a:spAutoFit/>
          </a:bodyPr>
          <a:lstStyle/>
          <a:p>
            <a:pPr algn="ctr"/>
            <a:r>
              <a:rPr lang="nl-NL" dirty="0">
                <a:solidFill>
                  <a:schemeClr val="bg1"/>
                </a:solidFill>
              </a:rPr>
              <a:t>Methode</a:t>
            </a:r>
          </a:p>
        </p:txBody>
      </p:sp>
      <p:sp>
        <p:nvSpPr>
          <p:cNvPr id="17" name="Tekstvak 16"/>
          <p:cNvSpPr txBox="1"/>
          <p:nvPr/>
        </p:nvSpPr>
        <p:spPr>
          <a:xfrm>
            <a:off x="4152347" y="1342090"/>
            <a:ext cx="1866900" cy="369332"/>
          </a:xfrm>
          <a:prstGeom prst="rect">
            <a:avLst/>
          </a:prstGeom>
          <a:solidFill>
            <a:srgbClr val="0070C0"/>
          </a:solidFill>
        </p:spPr>
        <p:txBody>
          <a:bodyPr wrap="square" rtlCol="0">
            <a:spAutoFit/>
          </a:bodyPr>
          <a:lstStyle/>
          <a:p>
            <a:pPr algn="ctr"/>
            <a:r>
              <a:rPr lang="nl-NL" dirty="0">
                <a:solidFill>
                  <a:schemeClr val="bg1"/>
                </a:solidFill>
              </a:rPr>
              <a:t>Resultaten</a:t>
            </a:r>
          </a:p>
        </p:txBody>
      </p:sp>
      <p:sp>
        <p:nvSpPr>
          <p:cNvPr id="18" name="Tekstvak 17"/>
          <p:cNvSpPr txBox="1"/>
          <p:nvPr/>
        </p:nvSpPr>
        <p:spPr>
          <a:xfrm>
            <a:off x="4152347" y="5906278"/>
            <a:ext cx="1873282" cy="369888"/>
          </a:xfrm>
          <a:prstGeom prst="rect">
            <a:avLst/>
          </a:prstGeom>
          <a:solidFill>
            <a:srgbClr val="0070C0"/>
          </a:solidFill>
        </p:spPr>
        <p:txBody>
          <a:bodyPr wrap="square" rtlCol="0">
            <a:spAutoFit/>
          </a:bodyPr>
          <a:lstStyle/>
          <a:p>
            <a:pPr algn="ctr"/>
            <a:r>
              <a:rPr lang="nl-NL" dirty="0">
                <a:solidFill>
                  <a:schemeClr val="bg1"/>
                </a:solidFill>
              </a:rPr>
              <a:t>Discussie</a:t>
            </a:r>
          </a:p>
        </p:txBody>
      </p:sp>
      <p:sp>
        <p:nvSpPr>
          <p:cNvPr id="19" name="Tekstvak 18"/>
          <p:cNvSpPr txBox="1"/>
          <p:nvPr/>
        </p:nvSpPr>
        <p:spPr>
          <a:xfrm>
            <a:off x="585314" y="5907088"/>
            <a:ext cx="1937121" cy="369887"/>
          </a:xfrm>
          <a:prstGeom prst="rect">
            <a:avLst/>
          </a:prstGeom>
          <a:solidFill>
            <a:srgbClr val="0070C0"/>
          </a:solidFill>
        </p:spPr>
        <p:txBody>
          <a:bodyPr wrap="square" rtlCol="0">
            <a:spAutoFit/>
          </a:bodyPr>
          <a:lstStyle/>
          <a:p>
            <a:pPr algn="ctr"/>
            <a:r>
              <a:rPr lang="nl-NL" dirty="0">
                <a:solidFill>
                  <a:schemeClr val="bg1"/>
                </a:solidFill>
              </a:rPr>
              <a:t>Conclusie</a:t>
            </a:r>
          </a:p>
        </p:txBody>
      </p:sp>
      <p:pic>
        <p:nvPicPr>
          <p:cNvPr id="22" name="Afbeelding 21"/>
          <p:cNvPicPr>
            <a:picLocks noChangeAspect="1"/>
          </p:cNvPicPr>
          <p:nvPr/>
        </p:nvPicPr>
        <p:blipFill>
          <a:blip r:embed="rId9"/>
          <a:stretch>
            <a:fillRect/>
          </a:stretch>
        </p:blipFill>
        <p:spPr>
          <a:xfrm>
            <a:off x="3673715" y="1708102"/>
            <a:ext cx="2727087" cy="1513349"/>
          </a:xfrm>
          <a:prstGeom prst="rect">
            <a:avLst/>
          </a:prstGeom>
        </p:spPr>
      </p:pic>
      <p:sp>
        <p:nvSpPr>
          <p:cNvPr id="24" name="Rectangle 1"/>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nl-NL" altLang="nl-NL"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nl-NL" altLang="nl-NL" sz="6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altLang="nl-NL" sz="1800" b="0" i="0" u="none" strike="noStrike" cap="none" normalizeH="0" baseline="0">
              <a:ln>
                <a:noFill/>
              </a:ln>
              <a:solidFill>
                <a:schemeClr val="tx1"/>
              </a:solidFill>
              <a:effectLst/>
              <a:latin typeface="Arial" panose="020B0604020202020204" pitchFamily="34" charset="0"/>
            </a:endParaRPr>
          </a:p>
        </p:txBody>
      </p:sp>
      <p:pic>
        <p:nvPicPr>
          <p:cNvPr id="28" name="Afbeelding 27"/>
          <p:cNvPicPr>
            <a:picLocks noChangeAspect="1"/>
          </p:cNvPicPr>
          <p:nvPr/>
        </p:nvPicPr>
        <p:blipFill>
          <a:blip r:embed="rId10"/>
          <a:stretch>
            <a:fillRect/>
          </a:stretch>
        </p:blipFill>
        <p:spPr>
          <a:xfrm>
            <a:off x="3671887" y="3249963"/>
            <a:ext cx="2728915" cy="1632830"/>
          </a:xfrm>
          <a:prstGeom prst="rect">
            <a:avLst/>
          </a:prstGeom>
        </p:spPr>
      </p:pic>
      <p:sp>
        <p:nvSpPr>
          <p:cNvPr id="29" name="Tekstvak 28"/>
          <p:cNvSpPr txBox="1"/>
          <p:nvPr/>
        </p:nvSpPr>
        <p:spPr>
          <a:xfrm>
            <a:off x="248393" y="4940215"/>
            <a:ext cx="2961048" cy="785813"/>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marL="285750" indent="-285750">
              <a:buFont typeface="Arial" panose="020B0604020202020204" pitchFamily="34" charset="0"/>
              <a:buChar char="•"/>
            </a:pPr>
            <a:r>
              <a:rPr lang="nl-NL" sz="900" dirty="0"/>
              <a:t>Enquête voor kinderen 9-13 in gemeente Heerenveen</a:t>
            </a:r>
          </a:p>
          <a:p>
            <a:pPr marL="285750" indent="-285750">
              <a:buFont typeface="Arial" panose="020B0604020202020204" pitchFamily="34" charset="0"/>
              <a:buChar char="•"/>
            </a:pPr>
            <a:r>
              <a:rPr lang="nl-NL" sz="900" dirty="0"/>
              <a:t>Interview met buurtsportcoach  Scoren Voor Gezondheid</a:t>
            </a:r>
          </a:p>
          <a:p>
            <a:pPr marL="285750" indent="-285750">
              <a:buFont typeface="Arial" panose="020B0604020202020204" pitchFamily="34" charset="0"/>
              <a:buChar char="•"/>
            </a:pPr>
            <a:r>
              <a:rPr lang="nl-NL" sz="900" dirty="0"/>
              <a:t>Interview met beleidsmedewerker GGD</a:t>
            </a:r>
            <a:endParaRPr lang="nl-NL" sz="1600" dirty="0"/>
          </a:p>
        </p:txBody>
      </p:sp>
      <p:sp>
        <p:nvSpPr>
          <p:cNvPr id="30" name="Tekstvak 29"/>
          <p:cNvSpPr txBox="1"/>
          <p:nvPr/>
        </p:nvSpPr>
        <p:spPr>
          <a:xfrm>
            <a:off x="269081" y="3738452"/>
            <a:ext cx="2952750" cy="646331"/>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nl-NL" sz="900" dirty="0"/>
              <a:t>Het doel van het onderzoek is om er achter te komen of het project ‘Scoren voor Gezondheid Heerenveen’ daadwerkelijk een bijdrage levert aan een gezondere gemeente in Heerenveen.</a:t>
            </a:r>
          </a:p>
        </p:txBody>
      </p:sp>
      <p:sp>
        <p:nvSpPr>
          <p:cNvPr id="31" name="Tekstvak 30"/>
          <p:cNvSpPr txBox="1"/>
          <p:nvPr/>
        </p:nvSpPr>
        <p:spPr>
          <a:xfrm>
            <a:off x="269081" y="1714470"/>
            <a:ext cx="2952750" cy="1477328"/>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nl-NL" sz="900" dirty="0"/>
              <a:t>.’’Scoren voor Gezondheid Heerenveen’’ houdt zich bezig met verschillende evenementen, snuffelweken en projecten met verenigingen voor basisscholen. De missie van ‘’Scoren voor Gezondheid Heerenveen” is: Een positieve ervaring met sport en bewustwording creëren over een gezonde leefstijl voor ieder kind in de Gemeente Heerenveen. Tijdens dit onderzoek gaat er onderzocht worden hoe en of de gezondheid in de gemeente Heerenveen is toegenomen door het project Scoren voor Gezondheid Heerenveen.</a:t>
            </a:r>
          </a:p>
        </p:txBody>
      </p:sp>
      <p:sp>
        <p:nvSpPr>
          <p:cNvPr id="33" name="Tekstvak 32"/>
          <p:cNvSpPr txBox="1"/>
          <p:nvPr/>
        </p:nvSpPr>
        <p:spPr>
          <a:xfrm>
            <a:off x="3829050" y="6276976"/>
            <a:ext cx="2716977" cy="1200329"/>
          </a:xfrm>
          <a:prstGeom prst="rect">
            <a:avLst/>
          </a:prstGeom>
          <a:ln/>
        </p:spPr>
        <p:style>
          <a:lnRef idx="2">
            <a:schemeClr val="accent1"/>
          </a:lnRef>
          <a:fillRef idx="1">
            <a:schemeClr val="lt1"/>
          </a:fillRef>
          <a:effectRef idx="0">
            <a:schemeClr val="accent1"/>
          </a:effectRef>
          <a:fontRef idx="minor">
            <a:schemeClr val="dk1"/>
          </a:fontRef>
        </p:style>
        <p:txBody>
          <a:bodyPr wrap="square" rtlCol="0" anchor="t">
            <a:spAutoFit/>
          </a:bodyPr>
          <a:lstStyle/>
          <a:p>
            <a:r>
              <a:rPr lang="en-US" sz="900" dirty="0"/>
              <a:t>De </a:t>
            </a:r>
            <a:r>
              <a:rPr lang="en-US" sz="900" dirty="0" err="1"/>
              <a:t>resultaten</a:t>
            </a:r>
            <a:r>
              <a:rPr lang="en-US" sz="900" dirty="0"/>
              <a:t> van </a:t>
            </a:r>
            <a:r>
              <a:rPr lang="en-US" sz="900" dirty="0" err="1"/>
              <a:t>dit</a:t>
            </a:r>
            <a:r>
              <a:rPr lang="en-US" sz="900" dirty="0"/>
              <a:t> </a:t>
            </a:r>
            <a:r>
              <a:rPr lang="en-US" sz="900" dirty="0" err="1"/>
              <a:t>onderzoek</a:t>
            </a:r>
            <a:r>
              <a:rPr lang="en-US" sz="900" dirty="0"/>
              <a:t> </a:t>
            </a:r>
            <a:r>
              <a:rPr lang="en-US" sz="900" dirty="0" err="1"/>
              <a:t>zijn</a:t>
            </a:r>
            <a:r>
              <a:rPr lang="en-US" sz="900" dirty="0"/>
              <a:t> </a:t>
            </a:r>
            <a:r>
              <a:rPr lang="en-US" sz="900" dirty="0" err="1"/>
              <a:t>vooral</a:t>
            </a:r>
            <a:r>
              <a:rPr lang="en-US" sz="900" dirty="0"/>
              <a:t> </a:t>
            </a:r>
            <a:r>
              <a:rPr lang="en-US" sz="900" dirty="0" err="1"/>
              <a:t>een</a:t>
            </a:r>
            <a:r>
              <a:rPr lang="en-US" sz="900" dirty="0"/>
              <a:t> </a:t>
            </a:r>
            <a:r>
              <a:rPr lang="en-US" sz="900" dirty="0" err="1"/>
              <a:t>bevestiging</a:t>
            </a:r>
            <a:r>
              <a:rPr lang="en-US" sz="900" dirty="0"/>
              <a:t> </a:t>
            </a:r>
            <a:r>
              <a:rPr lang="en-US" sz="900" dirty="0" err="1"/>
              <a:t>voor</a:t>
            </a:r>
            <a:r>
              <a:rPr lang="en-US" sz="900" dirty="0"/>
              <a:t> het project "</a:t>
            </a:r>
            <a:r>
              <a:rPr lang="en-US" sz="900" dirty="0" err="1"/>
              <a:t>scoren</a:t>
            </a:r>
            <a:r>
              <a:rPr lang="en-US" sz="900" dirty="0"/>
              <a:t> </a:t>
            </a:r>
            <a:r>
              <a:rPr lang="en-US" sz="900" dirty="0" err="1"/>
              <a:t>voor</a:t>
            </a:r>
            <a:r>
              <a:rPr lang="en-US" sz="900" dirty="0"/>
              <a:t> </a:t>
            </a:r>
            <a:r>
              <a:rPr lang="en-US" sz="900" dirty="0" err="1"/>
              <a:t>gezondheid</a:t>
            </a:r>
            <a:r>
              <a:rPr lang="en-US" sz="900" dirty="0"/>
              <a:t> </a:t>
            </a:r>
            <a:r>
              <a:rPr lang="en-US" sz="900" dirty="0" err="1"/>
              <a:t>Heerenveen</a:t>
            </a:r>
            <a:r>
              <a:rPr lang="en-US" sz="900" dirty="0"/>
              <a:t>". </a:t>
            </a:r>
            <a:r>
              <a:rPr lang="en-US" sz="900" dirty="0" err="1"/>
              <a:t>Hier</a:t>
            </a:r>
            <a:r>
              <a:rPr lang="en-US" sz="900" dirty="0"/>
              <a:t> was </a:t>
            </a:r>
            <a:r>
              <a:rPr lang="en-US" sz="900" dirty="0" err="1"/>
              <a:t>voorheen</a:t>
            </a:r>
            <a:r>
              <a:rPr lang="en-US" sz="900" dirty="0"/>
              <a:t> nog </a:t>
            </a:r>
            <a:r>
              <a:rPr lang="en-US" sz="900" dirty="0" err="1"/>
              <a:t>geen</a:t>
            </a:r>
            <a:r>
              <a:rPr lang="en-US" sz="900" dirty="0"/>
              <a:t> </a:t>
            </a:r>
            <a:r>
              <a:rPr lang="en-US" sz="900" dirty="0" err="1"/>
              <a:t>onderzoek</a:t>
            </a:r>
            <a:r>
              <a:rPr lang="en-US" sz="900" dirty="0"/>
              <a:t> </a:t>
            </a:r>
            <a:r>
              <a:rPr lang="en-US" sz="900" dirty="0" err="1"/>
              <a:t>naar</a:t>
            </a:r>
            <a:r>
              <a:rPr lang="en-US" sz="900" dirty="0"/>
              <a:t> </a:t>
            </a:r>
            <a:r>
              <a:rPr lang="en-US" sz="900" dirty="0" err="1"/>
              <a:t>geweest</a:t>
            </a:r>
            <a:r>
              <a:rPr lang="en-US" sz="900" dirty="0"/>
              <a:t>. </a:t>
            </a:r>
            <a:r>
              <a:rPr lang="en-US" sz="900" dirty="0" err="1"/>
              <a:t>Hierdoor</a:t>
            </a:r>
            <a:r>
              <a:rPr lang="en-US" sz="900" dirty="0"/>
              <a:t> is </a:t>
            </a:r>
            <a:r>
              <a:rPr lang="en-US" sz="900" dirty="0" err="1"/>
              <a:t>positief</a:t>
            </a:r>
            <a:r>
              <a:rPr lang="en-US" sz="900" dirty="0"/>
              <a:t> om </a:t>
            </a:r>
            <a:r>
              <a:rPr lang="en-US" sz="900" dirty="0" err="1"/>
              <a:t>te</a:t>
            </a:r>
            <a:r>
              <a:rPr lang="en-US" sz="900" dirty="0"/>
              <a:t> </a:t>
            </a:r>
            <a:r>
              <a:rPr lang="en-US" sz="900" dirty="0" err="1"/>
              <a:t>zien</a:t>
            </a:r>
            <a:r>
              <a:rPr lang="en-US" sz="900" dirty="0"/>
              <a:t> </a:t>
            </a:r>
            <a:r>
              <a:rPr lang="en-US" sz="900" dirty="0" err="1"/>
              <a:t>dat</a:t>
            </a:r>
            <a:r>
              <a:rPr lang="en-US" sz="900" dirty="0"/>
              <a:t> </a:t>
            </a:r>
            <a:r>
              <a:rPr lang="en-US" sz="900" dirty="0" err="1"/>
              <a:t>kinderen</a:t>
            </a:r>
            <a:r>
              <a:rPr lang="en-US" sz="900" dirty="0"/>
              <a:t> in de </a:t>
            </a:r>
            <a:r>
              <a:rPr lang="en-US" sz="900" dirty="0" err="1"/>
              <a:t>gemeente</a:t>
            </a:r>
            <a:r>
              <a:rPr lang="en-US" sz="900" dirty="0"/>
              <a:t> </a:t>
            </a:r>
            <a:r>
              <a:rPr lang="en-US" sz="900" dirty="0" err="1"/>
              <a:t>Heerenveen</a:t>
            </a:r>
            <a:r>
              <a:rPr lang="en-US" sz="900" dirty="0"/>
              <a:t> </a:t>
            </a:r>
            <a:r>
              <a:rPr lang="en-US" sz="900" dirty="0" err="1"/>
              <a:t>meer</a:t>
            </a:r>
            <a:r>
              <a:rPr lang="en-US" sz="900" dirty="0"/>
              <a:t> </a:t>
            </a:r>
            <a:r>
              <a:rPr lang="en-US" sz="900" dirty="0" err="1"/>
              <a:t>deelnemen</a:t>
            </a:r>
            <a:r>
              <a:rPr lang="en-US" sz="900" dirty="0"/>
              <a:t> </a:t>
            </a:r>
            <a:r>
              <a:rPr lang="en-US" sz="900" dirty="0" err="1"/>
              <a:t>aan</a:t>
            </a:r>
            <a:r>
              <a:rPr lang="en-US" sz="900" dirty="0"/>
              <a:t> </a:t>
            </a:r>
            <a:r>
              <a:rPr lang="en-US" sz="900" dirty="0" err="1"/>
              <a:t>sportiviteiten</a:t>
            </a:r>
            <a:r>
              <a:rPr lang="en-US" sz="900" dirty="0"/>
              <a:t> </a:t>
            </a:r>
            <a:r>
              <a:rPr lang="en-US" sz="900" dirty="0" err="1"/>
              <a:t>en</a:t>
            </a:r>
            <a:r>
              <a:rPr lang="en-US" sz="900" dirty="0"/>
              <a:t> </a:t>
            </a:r>
            <a:r>
              <a:rPr lang="en-US" sz="900" dirty="0" err="1"/>
              <a:t>dat</a:t>
            </a:r>
            <a:r>
              <a:rPr lang="en-US" sz="900" dirty="0"/>
              <a:t> het </a:t>
            </a:r>
            <a:r>
              <a:rPr lang="en-US" sz="900" dirty="0" err="1"/>
              <a:t>aantal</a:t>
            </a:r>
            <a:r>
              <a:rPr lang="en-US" sz="900" dirty="0"/>
              <a:t> </a:t>
            </a:r>
            <a:r>
              <a:rPr lang="en-US" sz="900" dirty="0" err="1"/>
              <a:t>kinderen</a:t>
            </a:r>
            <a:r>
              <a:rPr lang="en-US" sz="900" dirty="0"/>
              <a:t> per </a:t>
            </a:r>
            <a:r>
              <a:rPr lang="en-US" sz="900" dirty="0" err="1"/>
              <a:t>sportvereniging</a:t>
            </a:r>
            <a:r>
              <a:rPr lang="en-US" sz="900" dirty="0"/>
              <a:t> is </a:t>
            </a:r>
            <a:r>
              <a:rPr lang="en-US" sz="900" dirty="0" err="1"/>
              <a:t>toegenomen</a:t>
            </a:r>
            <a:r>
              <a:rPr lang="en-US" sz="900" dirty="0"/>
              <a:t>. het </a:t>
            </a:r>
            <a:r>
              <a:rPr lang="en-US" sz="900" dirty="0" err="1"/>
              <a:t>overgewicht</a:t>
            </a:r>
            <a:r>
              <a:rPr lang="en-US" sz="900" dirty="0"/>
              <a:t> </a:t>
            </a:r>
            <a:r>
              <a:rPr lang="en-US" sz="900" dirty="0" err="1"/>
              <a:t>wordt</a:t>
            </a:r>
            <a:r>
              <a:rPr lang="en-US" sz="900" dirty="0"/>
              <a:t> </a:t>
            </a:r>
            <a:r>
              <a:rPr lang="en-US" sz="900" dirty="0" err="1"/>
              <a:t>hierdoor</a:t>
            </a:r>
            <a:r>
              <a:rPr lang="en-US" sz="900" dirty="0"/>
              <a:t> </a:t>
            </a:r>
            <a:r>
              <a:rPr lang="en-US" sz="900" dirty="0" err="1"/>
              <a:t>verkleind</a:t>
            </a:r>
            <a:r>
              <a:rPr lang="en-US" sz="900" dirty="0"/>
              <a:t>.</a:t>
            </a:r>
            <a:endParaRPr lang="en-US" sz="900" dirty="0">
              <a:solidFill>
                <a:srgbClr val="000000"/>
              </a:solidFill>
              <a:latin typeface="Calibri"/>
            </a:endParaRPr>
          </a:p>
        </p:txBody>
      </p:sp>
      <p:sp>
        <p:nvSpPr>
          <p:cNvPr id="34" name="Tekstvak 33"/>
          <p:cNvSpPr txBox="1"/>
          <p:nvPr/>
        </p:nvSpPr>
        <p:spPr>
          <a:xfrm>
            <a:off x="171450" y="6276975"/>
            <a:ext cx="3061622" cy="1200329"/>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nl-NL" sz="900" dirty="0"/>
              <a:t>Sinds de oprichting van ‘’Scoren voor gezondheid Heerenveen’’ is het aantal kinderen dat deelneemt aan sport in de gemeente toegenomen, zo’n 4% over 4 jaar. Door dit toenemend aantal is het overgewicht bij kinderen tussen de 9 en 13 jaar in de gemeente over 4 jaar afgenomen met 4%. Door het blijven organiseren van sportieve dagen en evenementen draagt ‘’Scoren voor gezondheid Heerenveen’’ bij aan een gezondere gemeente.</a:t>
            </a:r>
          </a:p>
        </p:txBody>
      </p:sp>
      <p:sp>
        <p:nvSpPr>
          <p:cNvPr id="2" name="Rechthoek 1"/>
          <p:cNvSpPr/>
          <p:nvPr/>
        </p:nvSpPr>
        <p:spPr>
          <a:xfrm>
            <a:off x="3799644" y="4940213"/>
            <a:ext cx="2572305" cy="41372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nl-NL" sz="900" i="1" dirty="0">
                <a:solidFill>
                  <a:schemeClr val="tx1"/>
                </a:solidFill>
              </a:rPr>
              <a:t>‘’Scoren voor gezondheid Heerenveen ’’ is een uniek project’’’</a:t>
            </a:r>
            <a:r>
              <a:rPr lang="nl-NL" sz="900" dirty="0">
                <a:solidFill>
                  <a:schemeClr val="tx1"/>
                </a:solidFill>
              </a:rPr>
              <a:t>– </a:t>
            </a:r>
            <a:r>
              <a:rPr lang="nl-NL" sz="900" b="1" dirty="0" err="1">
                <a:solidFill>
                  <a:schemeClr val="tx1"/>
                </a:solidFill>
              </a:rPr>
              <a:t>Wiebren</a:t>
            </a:r>
            <a:r>
              <a:rPr lang="nl-NL" sz="900" b="1" dirty="0">
                <a:solidFill>
                  <a:schemeClr val="tx1"/>
                </a:solidFill>
              </a:rPr>
              <a:t> Dijkstra</a:t>
            </a:r>
            <a:endParaRPr lang="nl-NL" sz="900" dirty="0">
              <a:solidFill>
                <a:schemeClr val="tx1"/>
              </a:solidFill>
            </a:endParaRPr>
          </a:p>
        </p:txBody>
      </p:sp>
      <p:sp>
        <p:nvSpPr>
          <p:cNvPr id="23" name="Rechthoek 1"/>
          <p:cNvSpPr/>
          <p:nvPr/>
        </p:nvSpPr>
        <p:spPr>
          <a:xfrm>
            <a:off x="3798888" y="5429250"/>
            <a:ext cx="2573061" cy="39850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nl-NL" sz="800" i="1" dirty="0">
                <a:solidFill>
                  <a:srgbClr val="000000"/>
                </a:solidFill>
                <a:latin typeface="Calibri"/>
              </a:rPr>
              <a:t>"Na de komst van de projecten is er een stijging te zien in de sportparticipatie waardoor er een daling te zien is in de overgewicht cijfers". -</a:t>
            </a:r>
            <a:r>
              <a:rPr lang="nl-NL" sz="800" b="1" i="1" dirty="0" err="1">
                <a:solidFill>
                  <a:srgbClr val="000000"/>
                </a:solidFill>
                <a:latin typeface="Calibri"/>
              </a:rPr>
              <a:t>Markwin</a:t>
            </a:r>
            <a:r>
              <a:rPr lang="nl-NL" sz="800" b="1" i="1" dirty="0">
                <a:solidFill>
                  <a:srgbClr val="000000"/>
                </a:solidFill>
                <a:latin typeface="Calibri"/>
              </a:rPr>
              <a:t> </a:t>
            </a:r>
            <a:r>
              <a:rPr lang="nl-NL" sz="800" b="1" i="1" dirty="0" err="1">
                <a:solidFill>
                  <a:srgbClr val="000000"/>
                </a:solidFill>
                <a:latin typeface="Calibri"/>
              </a:rPr>
              <a:t>Jetzes</a:t>
            </a:r>
            <a:endParaRPr lang="nl-NL" sz="800" b="1" i="1" dirty="0">
              <a:solidFill>
                <a:srgbClr val="000000"/>
              </a:solidFill>
              <a:latin typeface="Calibri"/>
            </a:endParaRPr>
          </a:p>
        </p:txBody>
      </p:sp>
    </p:spTree>
    <p:extLst>
      <p:ext uri="{BB962C8B-B14F-4D97-AF65-F5344CB8AC3E}">
        <p14:creationId xmlns:p14="http://schemas.microsoft.com/office/powerpoint/2010/main" val="1369225398"/>
      </p:ext>
    </p:extLst>
  </p:cSld>
  <p:clrMapOvr>
    <a:masterClrMapping/>
  </p:clrMapOvr>
</p:sld>
</file>

<file path=ppt/theme/theme1.xml><?xml version="1.0" encoding="utf-8"?>
<a:theme xmlns:a="http://schemas.openxmlformats.org/drawingml/2006/main" name="Office-thema">
  <a:themeElements>
    <a:clrScheme name="Office-th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hem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ln>
          <a:solidFill>
            <a:srgbClr val="0070C0"/>
          </a:solidFill>
        </a:ln>
      </a:spPr>
      <a:bodyPr wrap="square" rtlCol="0">
        <a:spAutoFit/>
      </a:bodyPr>
      <a:lstStyle>
        <a:defPPr>
          <a:defRPr dirty="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10502</TotalTime>
  <Words>291</Words>
  <Application>Microsoft Macintosh PowerPoint</Application>
  <PresentationFormat>Diavoorstelling (4:3)</PresentationFormat>
  <Paragraphs>19</Paragraphs>
  <Slides>1</Slides>
  <Notes>1</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vt:i4>
      </vt:variant>
    </vt:vector>
  </HeadingPairs>
  <TitlesOfParts>
    <vt:vector size="6" baseType="lpstr">
      <vt:lpstr>Arial</vt:lpstr>
      <vt:lpstr>Calibri</vt:lpstr>
      <vt:lpstr>Calibri Light</vt:lpstr>
      <vt:lpstr>Times New Roman</vt:lpstr>
      <vt:lpstr>Office-thema</vt:lpstr>
      <vt:lpstr>PowerPoint-presentatie</vt:lpstr>
    </vt:vector>
  </TitlesOfParts>
  <Company/>
  <LinksUpToDate>false</LinksUpToDate>
  <SharedDoc>false</SharedDoc>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0621280217</dc:creator>
  <cp:lastModifiedBy>0621280217</cp:lastModifiedBy>
  <cp:revision>32</cp:revision>
  <cp:lastPrinted>2016-04-06T09:05:20Z</cp:lastPrinted>
  <dcterms:created xsi:type="dcterms:W3CDTF">2016-03-29T06:48:28Z</dcterms:created>
  <dcterms:modified xsi:type="dcterms:W3CDTF">2017-04-09T21:26:56Z</dcterms:modified>
</cp:coreProperties>
</file>